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윤고딕" panose="020B0600000101010101" charset="-127"/>
      <p:regular r:id="rId24"/>
    </p:embeddedFont>
    <p:embeddedFont>
      <p:font typeface="윤고딕 Bold" panose="020B0600000101010101" charset="-127"/>
      <p:regular r:id="rId25"/>
    </p:embeddedFont>
    <p:embeddedFont>
      <p:font typeface="윤고딕 Light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7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A6DE56B-1EDE-61E1-72A7-C36A6A35F4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8B818-EFF6-6ECE-12E3-56D86337B5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03A47-8529-48FA-B53C-780E83F850A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CCC3D0-F8F8-742A-D375-3BA50A1D29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CBF969-14E2-7BBC-D517-EAF4185226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AAA3D-AA45-4CB9-B698-1B27FD5DB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32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3F5F7-01B5-4CA6-877C-500B8E1F9E0E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CBE29-30BF-44D8-8097-AB35E5E6F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39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39E3-F04D-4D0D-8690-A58B86D8D927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A744-A092-42E0-B1F2-C8ECA27013F0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6565-EFD6-4880-927C-D368A97258C4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C890B-E027-4F31-812A-4EF4274AFE15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46B7-9AE0-4381-A3CD-402E27ABFF4C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3B72-502E-4E9F-8B1B-2AEA716E9277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CC4-E658-4F4F-AE5E-2AF95F63FDE5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BE84-FC7A-4CC3-9EBA-790E320F078C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D076-1BB7-42A4-841E-7E8EAAB9D13B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964F-E122-46C5-AFCE-6BF8DBC8505C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003-BCEA-4111-A9D7-806A762073CA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58D0-7747-464F-94AD-A4568E5DCE22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46289" y="2317812"/>
            <a:ext cx="6795423" cy="852248"/>
            <a:chOff x="0" y="0"/>
            <a:chExt cx="3181762" cy="399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81762" cy="399040"/>
            </a:xfrm>
            <a:custGeom>
              <a:avLst/>
              <a:gdLst/>
              <a:ahLst/>
              <a:cxnLst/>
              <a:rect l="l" t="t" r="r" b="b"/>
              <a:pathLst>
                <a:path w="3181762" h="399040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181762" cy="43714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40352D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AI 비전 활용 공정제어 실무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27253" y="2692670"/>
            <a:ext cx="102532" cy="10253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58215" y="2692670"/>
            <a:ext cx="102532" cy="10253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940765" y="3960819"/>
            <a:ext cx="14406470" cy="2222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5"/>
              </a:lnSpc>
            </a:pPr>
            <a:r>
              <a:rPr lang="en-US" sz="59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 언어로 구현한 </a:t>
            </a:r>
          </a:p>
          <a:p>
            <a:pPr algn="ctr">
              <a:lnSpc>
                <a:spcPts val="8555"/>
              </a:lnSpc>
            </a:pPr>
            <a:r>
              <a:rPr lang="en-US" sz="59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GRAYSCALE IMAGE PROCESSING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25968" y="7612018"/>
            <a:ext cx="3444153" cy="51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한기표</a:t>
            </a:r>
          </a:p>
        </p:txBody>
      </p:sp>
      <p:sp>
        <p:nvSpPr>
          <p:cNvPr id="41" name="AutoShape 41"/>
          <p:cNvSpPr/>
          <p:nvPr/>
        </p:nvSpPr>
        <p:spPr>
          <a:xfrm>
            <a:off x="7407636" y="7688218"/>
            <a:ext cx="0" cy="384008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0851789" y="7709002"/>
            <a:ext cx="0" cy="384008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14214826" y="1411961"/>
            <a:ext cx="2132409" cy="22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2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미니 프로젝트(VERSION 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622476" y="3490578"/>
            <a:ext cx="4300901" cy="3646913"/>
          </a:xfrm>
          <a:custGeom>
            <a:avLst/>
            <a:gdLst/>
            <a:ahLst/>
            <a:cxnLst/>
            <a:rect l="l" t="t" r="r" b="b"/>
            <a:pathLst>
              <a:path w="4300901" h="3646913">
                <a:moveTo>
                  <a:pt x="0" y="0"/>
                </a:moveTo>
                <a:lnTo>
                  <a:pt x="4300902" y="0"/>
                </a:lnTo>
                <a:lnTo>
                  <a:pt x="4300902" y="3646913"/>
                </a:lnTo>
                <a:lnTo>
                  <a:pt x="0" y="3646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139873" y="3490578"/>
            <a:ext cx="4453843" cy="3581111"/>
          </a:xfrm>
          <a:custGeom>
            <a:avLst/>
            <a:gdLst/>
            <a:ahLst/>
            <a:cxnLst/>
            <a:rect l="l" t="t" r="r" b="b"/>
            <a:pathLst>
              <a:path w="4453843" h="3581111">
                <a:moveTo>
                  <a:pt x="0" y="0"/>
                </a:moveTo>
                <a:lnTo>
                  <a:pt x="4453843" y="0"/>
                </a:lnTo>
                <a:lnTo>
                  <a:pt x="4453843" y="3581111"/>
                </a:lnTo>
                <a:lnTo>
                  <a:pt x="0" y="3581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2049355" y="3509416"/>
            <a:ext cx="3636764" cy="3562273"/>
          </a:xfrm>
          <a:custGeom>
            <a:avLst/>
            <a:gdLst/>
            <a:ahLst/>
            <a:cxnLst/>
            <a:rect l="l" t="t" r="r" b="b"/>
            <a:pathLst>
              <a:path w="3636764" h="3562273">
                <a:moveTo>
                  <a:pt x="0" y="0"/>
                </a:moveTo>
                <a:lnTo>
                  <a:pt x="3636764" y="0"/>
                </a:lnTo>
                <a:lnTo>
                  <a:pt x="3636764" y="3562273"/>
                </a:lnTo>
                <a:lnTo>
                  <a:pt x="0" y="3562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622476" y="1900625"/>
            <a:ext cx="739955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22476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축소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39873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확대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049355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회전(수정)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622476" y="3535033"/>
            <a:ext cx="3731134" cy="3704073"/>
          </a:xfrm>
          <a:custGeom>
            <a:avLst/>
            <a:gdLst/>
            <a:ahLst/>
            <a:cxnLst/>
            <a:rect l="l" t="t" r="r" b="b"/>
            <a:pathLst>
              <a:path w="3731134" h="3704073">
                <a:moveTo>
                  <a:pt x="0" y="0"/>
                </a:moveTo>
                <a:lnTo>
                  <a:pt x="3731135" y="0"/>
                </a:lnTo>
                <a:lnTo>
                  <a:pt x="3731135" y="3704073"/>
                </a:lnTo>
                <a:lnTo>
                  <a:pt x="0" y="3704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1733818" y="3565244"/>
            <a:ext cx="4246552" cy="3673861"/>
          </a:xfrm>
          <a:custGeom>
            <a:avLst/>
            <a:gdLst/>
            <a:ahLst/>
            <a:cxnLst/>
            <a:rect l="l" t="t" r="r" b="b"/>
            <a:pathLst>
              <a:path w="4246552" h="3673861">
                <a:moveTo>
                  <a:pt x="0" y="0"/>
                </a:moveTo>
                <a:lnTo>
                  <a:pt x="4246551" y="0"/>
                </a:lnTo>
                <a:lnTo>
                  <a:pt x="4246551" y="3673862"/>
                </a:lnTo>
                <a:lnTo>
                  <a:pt x="0" y="3673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139873" y="3565244"/>
            <a:ext cx="4092403" cy="3673861"/>
          </a:xfrm>
          <a:custGeom>
            <a:avLst/>
            <a:gdLst/>
            <a:ahLst/>
            <a:cxnLst/>
            <a:rect l="l" t="t" r="r" b="b"/>
            <a:pathLst>
              <a:path w="4092403" h="3673861">
                <a:moveTo>
                  <a:pt x="0" y="0"/>
                </a:moveTo>
                <a:lnTo>
                  <a:pt x="4092403" y="0"/>
                </a:lnTo>
                <a:lnTo>
                  <a:pt x="4092403" y="3673862"/>
                </a:lnTo>
                <a:lnTo>
                  <a:pt x="0" y="3673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622476" y="1900625"/>
            <a:ext cx="739955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22476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위치이동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39873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좌우대칭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049355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상하대칭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622476" y="3608808"/>
            <a:ext cx="3942240" cy="3556524"/>
          </a:xfrm>
          <a:custGeom>
            <a:avLst/>
            <a:gdLst/>
            <a:ahLst/>
            <a:cxnLst/>
            <a:rect l="l" t="t" r="r" b="b"/>
            <a:pathLst>
              <a:path w="3942240" h="3556524">
                <a:moveTo>
                  <a:pt x="0" y="0"/>
                </a:moveTo>
                <a:lnTo>
                  <a:pt x="3942240" y="0"/>
                </a:lnTo>
                <a:lnTo>
                  <a:pt x="3942240" y="3556524"/>
                </a:lnTo>
                <a:lnTo>
                  <a:pt x="0" y="3556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884365" y="3608808"/>
            <a:ext cx="4228245" cy="3556524"/>
          </a:xfrm>
          <a:custGeom>
            <a:avLst/>
            <a:gdLst/>
            <a:ahLst/>
            <a:cxnLst/>
            <a:rect l="l" t="t" r="r" b="b"/>
            <a:pathLst>
              <a:path w="4228245" h="3556524">
                <a:moveTo>
                  <a:pt x="0" y="0"/>
                </a:moveTo>
                <a:lnTo>
                  <a:pt x="4228245" y="0"/>
                </a:lnTo>
                <a:lnTo>
                  <a:pt x="4228245" y="3556524"/>
                </a:lnTo>
                <a:lnTo>
                  <a:pt x="0" y="3556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436460" y="3608808"/>
            <a:ext cx="4219046" cy="3556524"/>
          </a:xfrm>
          <a:custGeom>
            <a:avLst/>
            <a:gdLst/>
            <a:ahLst/>
            <a:cxnLst/>
            <a:rect l="l" t="t" r="r" b="b"/>
            <a:pathLst>
              <a:path w="4219046" h="3556524">
                <a:moveTo>
                  <a:pt x="0" y="0"/>
                </a:moveTo>
                <a:lnTo>
                  <a:pt x="4219046" y="0"/>
                </a:lnTo>
                <a:lnTo>
                  <a:pt x="4219046" y="3556524"/>
                </a:lnTo>
                <a:lnTo>
                  <a:pt x="0" y="3556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622476" y="1900625"/>
            <a:ext cx="739955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22476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평활화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39873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엠보싱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660901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블러처리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622476" y="3329375"/>
            <a:ext cx="3680734" cy="3941981"/>
          </a:xfrm>
          <a:custGeom>
            <a:avLst/>
            <a:gdLst/>
            <a:ahLst/>
            <a:cxnLst/>
            <a:rect l="l" t="t" r="r" b="b"/>
            <a:pathLst>
              <a:path w="3680734" h="3941981">
                <a:moveTo>
                  <a:pt x="0" y="0"/>
                </a:moveTo>
                <a:lnTo>
                  <a:pt x="3680735" y="0"/>
                </a:lnTo>
                <a:lnTo>
                  <a:pt x="3680735" y="3941981"/>
                </a:lnTo>
                <a:lnTo>
                  <a:pt x="0" y="3941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1289159" y="3329375"/>
            <a:ext cx="4702535" cy="3941981"/>
          </a:xfrm>
          <a:custGeom>
            <a:avLst/>
            <a:gdLst/>
            <a:ahLst/>
            <a:cxnLst/>
            <a:rect l="l" t="t" r="r" b="b"/>
            <a:pathLst>
              <a:path w="4702535" h="3941981">
                <a:moveTo>
                  <a:pt x="0" y="0"/>
                </a:moveTo>
                <a:lnTo>
                  <a:pt x="4702536" y="0"/>
                </a:lnTo>
                <a:lnTo>
                  <a:pt x="4702536" y="3941981"/>
                </a:lnTo>
                <a:lnTo>
                  <a:pt x="0" y="3941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6758878" y="3329375"/>
            <a:ext cx="4074614" cy="3941981"/>
          </a:xfrm>
          <a:custGeom>
            <a:avLst/>
            <a:gdLst/>
            <a:ahLst/>
            <a:cxnLst/>
            <a:rect l="l" t="t" r="r" b="b"/>
            <a:pathLst>
              <a:path w="4074614" h="3941981">
                <a:moveTo>
                  <a:pt x="0" y="0"/>
                </a:moveTo>
                <a:lnTo>
                  <a:pt x="4074614" y="0"/>
                </a:lnTo>
                <a:lnTo>
                  <a:pt x="4074614" y="3941981"/>
                </a:lnTo>
                <a:lnTo>
                  <a:pt x="0" y="3941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622476" y="1900625"/>
            <a:ext cx="739955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16642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샤프닝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758878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수평에지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594226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수직에지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562496" y="3664502"/>
            <a:ext cx="4137698" cy="3445134"/>
          </a:xfrm>
          <a:custGeom>
            <a:avLst/>
            <a:gdLst/>
            <a:ahLst/>
            <a:cxnLst/>
            <a:rect l="l" t="t" r="r" b="b"/>
            <a:pathLst>
              <a:path w="4137698" h="3445134">
                <a:moveTo>
                  <a:pt x="0" y="0"/>
                </a:moveTo>
                <a:lnTo>
                  <a:pt x="4137698" y="0"/>
                </a:lnTo>
                <a:lnTo>
                  <a:pt x="4137698" y="3445135"/>
                </a:lnTo>
                <a:lnTo>
                  <a:pt x="0" y="3445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1076039" y="3664502"/>
            <a:ext cx="4610589" cy="3445134"/>
          </a:xfrm>
          <a:custGeom>
            <a:avLst/>
            <a:gdLst/>
            <a:ahLst/>
            <a:cxnLst/>
            <a:rect l="l" t="t" r="r" b="b"/>
            <a:pathLst>
              <a:path w="4610589" h="3445134">
                <a:moveTo>
                  <a:pt x="0" y="0"/>
                </a:moveTo>
                <a:lnTo>
                  <a:pt x="4610589" y="0"/>
                </a:lnTo>
                <a:lnTo>
                  <a:pt x="4610589" y="3445135"/>
                </a:lnTo>
                <a:lnTo>
                  <a:pt x="0" y="3445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622476" y="3664502"/>
            <a:ext cx="3564174" cy="3445134"/>
          </a:xfrm>
          <a:custGeom>
            <a:avLst/>
            <a:gdLst/>
            <a:ahLst/>
            <a:cxnLst/>
            <a:rect l="l" t="t" r="r" b="b"/>
            <a:pathLst>
              <a:path w="3564174" h="3445134">
                <a:moveTo>
                  <a:pt x="0" y="0"/>
                </a:moveTo>
                <a:lnTo>
                  <a:pt x="3564174" y="0"/>
                </a:lnTo>
                <a:lnTo>
                  <a:pt x="3564174" y="3445135"/>
                </a:lnTo>
                <a:lnTo>
                  <a:pt x="0" y="3445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622476" y="1900625"/>
            <a:ext cx="739955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16642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수평+수직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85143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로버츠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335133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소벨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622476" y="3566077"/>
            <a:ext cx="4432959" cy="3802954"/>
          </a:xfrm>
          <a:custGeom>
            <a:avLst/>
            <a:gdLst/>
            <a:ahLst/>
            <a:cxnLst/>
            <a:rect l="l" t="t" r="r" b="b"/>
            <a:pathLst>
              <a:path w="4432959" h="3802954">
                <a:moveTo>
                  <a:pt x="0" y="0"/>
                </a:moveTo>
                <a:lnTo>
                  <a:pt x="4432959" y="0"/>
                </a:lnTo>
                <a:lnTo>
                  <a:pt x="4432959" y="3802953"/>
                </a:lnTo>
                <a:lnTo>
                  <a:pt x="0" y="3802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02" t="-13062" r="-16202" b="-15728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144000" y="3497731"/>
            <a:ext cx="5957655" cy="4899847"/>
          </a:xfrm>
          <a:custGeom>
            <a:avLst/>
            <a:gdLst/>
            <a:ahLst/>
            <a:cxnLst/>
            <a:rect l="l" t="t" r="r" b="b"/>
            <a:pathLst>
              <a:path w="5957655" h="4899847">
                <a:moveTo>
                  <a:pt x="0" y="0"/>
                </a:moveTo>
                <a:lnTo>
                  <a:pt x="5957655" y="0"/>
                </a:lnTo>
                <a:lnTo>
                  <a:pt x="5957655" y="4899846"/>
                </a:lnTo>
                <a:lnTo>
                  <a:pt x="0" y="4899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622476" y="1900625"/>
            <a:ext cx="10136008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프리윗 마스크 코드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22476" y="7510482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프리윗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3123265" y="3626072"/>
            <a:ext cx="4053755" cy="4107504"/>
          </a:xfrm>
          <a:custGeom>
            <a:avLst/>
            <a:gdLst/>
            <a:ahLst/>
            <a:cxnLst/>
            <a:rect l="l" t="t" r="r" b="b"/>
            <a:pathLst>
              <a:path w="4053755" h="4107504">
                <a:moveTo>
                  <a:pt x="0" y="0"/>
                </a:moveTo>
                <a:lnTo>
                  <a:pt x="4053755" y="0"/>
                </a:lnTo>
                <a:lnTo>
                  <a:pt x="4053755" y="4107504"/>
                </a:lnTo>
                <a:lnTo>
                  <a:pt x="0" y="410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59" t="-18669" r="-82819" b="-31844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827774" y="3423265"/>
            <a:ext cx="5801972" cy="5397431"/>
          </a:xfrm>
          <a:custGeom>
            <a:avLst/>
            <a:gdLst/>
            <a:ahLst/>
            <a:cxnLst/>
            <a:rect l="l" t="t" r="r" b="b"/>
            <a:pathLst>
              <a:path w="5801972" h="5397431">
                <a:moveTo>
                  <a:pt x="0" y="0"/>
                </a:moveTo>
                <a:lnTo>
                  <a:pt x="5801972" y="0"/>
                </a:lnTo>
                <a:lnTo>
                  <a:pt x="5801972" y="5397431"/>
                </a:lnTo>
                <a:lnTo>
                  <a:pt x="0" y="5397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123265" y="7933601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라플라시안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22476" y="1900625"/>
            <a:ext cx="1287245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라플라시안 마스크 코드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366281" y="3830126"/>
            <a:ext cx="11555438" cy="1313374"/>
            <a:chOff x="0" y="0"/>
            <a:chExt cx="5410502" cy="6149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410502" cy="614950"/>
            </a:xfrm>
            <a:custGeom>
              <a:avLst/>
              <a:gdLst/>
              <a:ahLst/>
              <a:cxnLst/>
              <a:rect l="l" t="t" r="r" b="b"/>
              <a:pathLst>
                <a:path w="5410502" h="614950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5410502" cy="63400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366281" y="5552766"/>
            <a:ext cx="11555438" cy="1313374"/>
            <a:chOff x="0" y="0"/>
            <a:chExt cx="5410502" cy="6149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410502" cy="614950"/>
            </a:xfrm>
            <a:custGeom>
              <a:avLst/>
              <a:gdLst/>
              <a:ahLst/>
              <a:cxnLst/>
              <a:rect l="l" t="t" r="r" b="b"/>
              <a:pathLst>
                <a:path w="5410502" h="614950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5410502" cy="63400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3366281" y="7275715"/>
            <a:ext cx="11555438" cy="1313374"/>
            <a:chOff x="0" y="0"/>
            <a:chExt cx="5410502" cy="6149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410502" cy="614950"/>
            </a:xfrm>
            <a:custGeom>
              <a:avLst/>
              <a:gdLst/>
              <a:ahLst/>
              <a:cxnLst/>
              <a:rect l="l" t="t" r="r" b="b"/>
              <a:pathLst>
                <a:path w="5410502" h="614950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5410502" cy="63400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366281" y="3829817"/>
            <a:ext cx="1613759" cy="1313374"/>
            <a:chOff x="0" y="0"/>
            <a:chExt cx="755596" cy="6149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55596" cy="614950"/>
            </a:xfrm>
            <a:custGeom>
              <a:avLst/>
              <a:gdLst/>
              <a:ahLst/>
              <a:cxnLst/>
              <a:rect l="l" t="t" r="r" b="b"/>
              <a:pathLst>
                <a:path w="755596" h="614950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366281" y="5552921"/>
            <a:ext cx="1613759" cy="1313374"/>
            <a:chOff x="0" y="0"/>
            <a:chExt cx="755596" cy="6149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55596" cy="614950"/>
            </a:xfrm>
            <a:custGeom>
              <a:avLst/>
              <a:gdLst/>
              <a:ahLst/>
              <a:cxnLst/>
              <a:rect l="l" t="t" r="r" b="b"/>
              <a:pathLst>
                <a:path w="755596" h="614950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366281" y="7275715"/>
            <a:ext cx="1613759" cy="1313374"/>
            <a:chOff x="0" y="0"/>
            <a:chExt cx="755596" cy="6149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55596" cy="614950"/>
            </a:xfrm>
            <a:custGeom>
              <a:avLst/>
              <a:gdLst/>
              <a:ahLst/>
              <a:cxnLst/>
              <a:rect l="l" t="t" r="r" b="b"/>
              <a:pathLst>
                <a:path w="755596" h="614950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3783831" y="5820124"/>
            <a:ext cx="778658" cy="778658"/>
          </a:xfrm>
          <a:custGeom>
            <a:avLst/>
            <a:gdLst/>
            <a:ahLst/>
            <a:cxnLst/>
            <a:rect l="l" t="t" r="r" b="b"/>
            <a:pathLst>
              <a:path w="778658" h="778658">
                <a:moveTo>
                  <a:pt x="0" y="0"/>
                </a:moveTo>
                <a:lnTo>
                  <a:pt x="778658" y="0"/>
                </a:lnTo>
                <a:lnTo>
                  <a:pt x="778658" y="778658"/>
                </a:lnTo>
                <a:lnTo>
                  <a:pt x="0" y="778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3728911" y="7488153"/>
            <a:ext cx="888499" cy="888499"/>
          </a:xfrm>
          <a:custGeom>
            <a:avLst/>
            <a:gdLst/>
            <a:ahLst/>
            <a:cxnLst/>
            <a:rect l="l" t="t" r="r" b="b"/>
            <a:pathLst>
              <a:path w="888499" h="888499">
                <a:moveTo>
                  <a:pt x="0" y="0"/>
                </a:moveTo>
                <a:lnTo>
                  <a:pt x="888499" y="0"/>
                </a:lnTo>
                <a:lnTo>
                  <a:pt x="888499" y="888499"/>
                </a:lnTo>
                <a:lnTo>
                  <a:pt x="0" y="888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3743154" y="4038889"/>
            <a:ext cx="860014" cy="895848"/>
          </a:xfrm>
          <a:custGeom>
            <a:avLst/>
            <a:gdLst/>
            <a:ahLst/>
            <a:cxnLst/>
            <a:rect l="l" t="t" r="r" b="b"/>
            <a:pathLst>
              <a:path w="860014" h="895848">
                <a:moveTo>
                  <a:pt x="0" y="0"/>
                </a:moveTo>
                <a:lnTo>
                  <a:pt x="860013" y="0"/>
                </a:lnTo>
                <a:lnTo>
                  <a:pt x="860013" y="895848"/>
                </a:lnTo>
                <a:lnTo>
                  <a:pt x="0" y="895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2622476" y="1900625"/>
            <a:ext cx="10198376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발전 방향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094339" y="4097694"/>
            <a:ext cx="9552659" cy="7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7"/>
              </a:lnSpc>
              <a:spcBef>
                <a:spcPct val="0"/>
              </a:spcBef>
            </a:pPr>
            <a:r>
              <a:rPr lang="en-US" sz="1900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현재는 기본적인 영상 처리 알고리즘만 구현되어 있습니다. 머신러닝 기반의 객체 인식, 얼굴 인식, 이미지 세그멘테이션 등 고급 알고리즘을 추가하여 기능을 확장할 수 있습니다.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094339" y="5957612"/>
            <a:ext cx="9552659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  <a:spcBef>
                <a:spcPct val="0"/>
              </a:spcBef>
            </a:pPr>
            <a:r>
              <a:rPr lang="en-US" sz="2300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웹캠이나 동영상 파일을 실시간으로 처리하는 기능을 추가할 수 있습니다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94339" y="7392903"/>
            <a:ext cx="9552659" cy="1063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영상 처리 작업은 계산량이 많기 때문에 멀티스레딩을 통해 성능을 향상시킬 수 있습니다.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46289" y="2317812"/>
            <a:ext cx="6795423" cy="852248"/>
            <a:chOff x="0" y="0"/>
            <a:chExt cx="3181762" cy="399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81762" cy="399040"/>
            </a:xfrm>
            <a:custGeom>
              <a:avLst/>
              <a:gdLst/>
              <a:ahLst/>
              <a:cxnLst/>
              <a:rect l="l" t="t" r="r" b="b"/>
              <a:pathLst>
                <a:path w="3181762" h="399040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27253" y="2692670"/>
            <a:ext cx="102532" cy="10253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58215" y="2692670"/>
            <a:ext cx="102532" cy="10253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6465547" y="2367251"/>
            <a:ext cx="5356906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THANK YOU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460321" y="4248150"/>
            <a:ext cx="11383536" cy="1428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en-US" sz="10099" u="none" strike="noStrike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</a:p>
        </p:txBody>
      </p:sp>
      <p:sp>
        <p:nvSpPr>
          <p:cNvPr id="41" name="AutoShape 41"/>
          <p:cNvSpPr/>
          <p:nvPr/>
        </p:nvSpPr>
        <p:spPr>
          <a:xfrm>
            <a:off x="7407636" y="7688218"/>
            <a:ext cx="0" cy="384008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0851789" y="7709002"/>
            <a:ext cx="0" cy="384008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7425968" y="7612018"/>
            <a:ext cx="3444153" cy="51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한기표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622476" y="1900625"/>
            <a:ext cx="739955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957319" y="3944398"/>
            <a:ext cx="5818774" cy="852248"/>
            <a:chOff x="0" y="0"/>
            <a:chExt cx="2724474" cy="3990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11907" y="3944398"/>
            <a:ext cx="5818774" cy="852248"/>
            <a:chOff x="0" y="0"/>
            <a:chExt cx="2724474" cy="3990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957319" y="5296518"/>
            <a:ext cx="5818774" cy="852248"/>
            <a:chOff x="0" y="0"/>
            <a:chExt cx="2724474" cy="3990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11907" y="5296518"/>
            <a:ext cx="5818774" cy="852248"/>
            <a:chOff x="0" y="0"/>
            <a:chExt cx="2724474" cy="39904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957319" y="6644066"/>
            <a:ext cx="5818774" cy="852248"/>
            <a:chOff x="0" y="0"/>
            <a:chExt cx="2724474" cy="39904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511907" y="6644066"/>
            <a:ext cx="5818774" cy="852248"/>
            <a:chOff x="0" y="0"/>
            <a:chExt cx="2724474" cy="3990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246288" y="4015811"/>
            <a:ext cx="4298870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개요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800877" y="4015811"/>
            <a:ext cx="4298870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기술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246288" y="5367931"/>
            <a:ext cx="4298870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환경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800877" y="5367931"/>
            <a:ext cx="4298870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246288" y="6715478"/>
            <a:ext cx="4298870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구조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800877" y="6715478"/>
            <a:ext cx="4298870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발전 방향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243607" y="4015811"/>
            <a:ext cx="636438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798196" y="4015811"/>
            <a:ext cx="636438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243607" y="5365645"/>
            <a:ext cx="636438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798196" y="5365645"/>
            <a:ext cx="636438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243607" y="6720266"/>
            <a:ext cx="636438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798196" y="6720266"/>
            <a:ext cx="636438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957304" y="3432586"/>
            <a:ext cx="5862306" cy="3090595"/>
            <a:chOff x="0" y="0"/>
            <a:chExt cx="908225" cy="47881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08225" cy="478814"/>
            </a:xfrm>
            <a:custGeom>
              <a:avLst/>
              <a:gdLst/>
              <a:ahLst/>
              <a:cxnLst/>
              <a:rect l="l" t="t" r="r" b="b"/>
              <a:pathLst>
                <a:path w="908225" h="478814">
                  <a:moveTo>
                    <a:pt x="30374" y="0"/>
                  </a:moveTo>
                  <a:lnTo>
                    <a:pt x="877850" y="0"/>
                  </a:lnTo>
                  <a:cubicBezTo>
                    <a:pt x="885906" y="0"/>
                    <a:pt x="893632" y="3200"/>
                    <a:pt x="899328" y="8896"/>
                  </a:cubicBezTo>
                  <a:cubicBezTo>
                    <a:pt x="905024" y="14593"/>
                    <a:pt x="908225" y="22319"/>
                    <a:pt x="908225" y="30374"/>
                  </a:cubicBezTo>
                  <a:lnTo>
                    <a:pt x="908225" y="448440"/>
                  </a:lnTo>
                  <a:cubicBezTo>
                    <a:pt x="908225" y="456495"/>
                    <a:pt x="905024" y="464221"/>
                    <a:pt x="899328" y="469918"/>
                  </a:cubicBezTo>
                  <a:cubicBezTo>
                    <a:pt x="893632" y="475614"/>
                    <a:pt x="885906" y="478814"/>
                    <a:pt x="877850" y="478814"/>
                  </a:cubicBezTo>
                  <a:lnTo>
                    <a:pt x="30374" y="478814"/>
                  </a:lnTo>
                  <a:cubicBezTo>
                    <a:pt x="22319" y="478814"/>
                    <a:pt x="14593" y="475614"/>
                    <a:pt x="8896" y="469918"/>
                  </a:cubicBezTo>
                  <a:cubicBezTo>
                    <a:pt x="3200" y="464221"/>
                    <a:pt x="0" y="456495"/>
                    <a:pt x="0" y="448440"/>
                  </a:cubicBezTo>
                  <a:lnTo>
                    <a:pt x="0" y="30374"/>
                  </a:lnTo>
                  <a:cubicBezTo>
                    <a:pt x="0" y="22319"/>
                    <a:pt x="3200" y="14593"/>
                    <a:pt x="8896" y="8896"/>
                  </a:cubicBezTo>
                  <a:cubicBezTo>
                    <a:pt x="14593" y="3200"/>
                    <a:pt x="22319" y="0"/>
                    <a:pt x="30374" y="0"/>
                  </a:cubicBezTo>
                  <a:close/>
                </a:path>
              </a:pathLst>
            </a:custGeom>
            <a:blipFill>
              <a:blip r:embed="rId4"/>
              <a:stretch>
                <a:fillRect t="-13187" b="-13187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9468390" y="3432586"/>
            <a:ext cx="5862306" cy="3090595"/>
            <a:chOff x="0" y="0"/>
            <a:chExt cx="908225" cy="47881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08225" cy="478814"/>
            </a:xfrm>
            <a:custGeom>
              <a:avLst/>
              <a:gdLst/>
              <a:ahLst/>
              <a:cxnLst/>
              <a:rect l="l" t="t" r="r" b="b"/>
              <a:pathLst>
                <a:path w="908225" h="478814">
                  <a:moveTo>
                    <a:pt x="30374" y="0"/>
                  </a:moveTo>
                  <a:lnTo>
                    <a:pt x="877850" y="0"/>
                  </a:lnTo>
                  <a:cubicBezTo>
                    <a:pt x="885906" y="0"/>
                    <a:pt x="893632" y="3200"/>
                    <a:pt x="899328" y="8896"/>
                  </a:cubicBezTo>
                  <a:cubicBezTo>
                    <a:pt x="905024" y="14593"/>
                    <a:pt x="908225" y="22319"/>
                    <a:pt x="908225" y="30374"/>
                  </a:cubicBezTo>
                  <a:lnTo>
                    <a:pt x="908225" y="448440"/>
                  </a:lnTo>
                  <a:cubicBezTo>
                    <a:pt x="908225" y="456495"/>
                    <a:pt x="905024" y="464221"/>
                    <a:pt x="899328" y="469918"/>
                  </a:cubicBezTo>
                  <a:cubicBezTo>
                    <a:pt x="893632" y="475614"/>
                    <a:pt x="885906" y="478814"/>
                    <a:pt x="877850" y="478814"/>
                  </a:cubicBezTo>
                  <a:lnTo>
                    <a:pt x="30374" y="478814"/>
                  </a:lnTo>
                  <a:cubicBezTo>
                    <a:pt x="22319" y="478814"/>
                    <a:pt x="14593" y="475614"/>
                    <a:pt x="8896" y="469918"/>
                  </a:cubicBezTo>
                  <a:cubicBezTo>
                    <a:pt x="3200" y="464221"/>
                    <a:pt x="0" y="456495"/>
                    <a:pt x="0" y="448440"/>
                  </a:cubicBezTo>
                  <a:lnTo>
                    <a:pt x="0" y="30374"/>
                  </a:lnTo>
                  <a:cubicBezTo>
                    <a:pt x="0" y="22319"/>
                    <a:pt x="3200" y="14593"/>
                    <a:pt x="8896" y="8896"/>
                  </a:cubicBezTo>
                  <a:cubicBezTo>
                    <a:pt x="14593" y="3200"/>
                    <a:pt x="22319" y="0"/>
                    <a:pt x="30374" y="0"/>
                  </a:cubicBezTo>
                  <a:close/>
                </a:path>
              </a:pathLst>
            </a:custGeom>
            <a:blipFill>
              <a:blip r:embed="rId5"/>
              <a:stretch>
                <a:fillRect l="-28518" t="-52334" r="-26127" b="-43099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2622476" y="1900625"/>
            <a:ext cx="739955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개요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957304" y="7017073"/>
            <a:ext cx="12373392" cy="164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67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본 프로젝트는 </a:t>
            </a:r>
            <a:r>
              <a:rPr lang="en-US" sz="2799" u="none" strike="noStrike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OPENCV 없이</a:t>
            </a:r>
            <a:r>
              <a:rPr lang="en-US" sz="2799" u="none" strike="noStrike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구현한 C언어 DIGITAL IMAGE PROCESSING 프로젝트입니다. 본 프로젝트는 순수 C언어로 디지털 영상처리 알고리즘을 구현하여 영상의 기본적인 처리부터 고급 기능까지 직접 구현하는 것을 목표로 합니다.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622476" y="4700244"/>
            <a:ext cx="5183976" cy="2591988"/>
          </a:xfrm>
          <a:custGeom>
            <a:avLst/>
            <a:gdLst/>
            <a:ahLst/>
            <a:cxnLst/>
            <a:rect l="l" t="t" r="r" b="b"/>
            <a:pathLst>
              <a:path w="5183976" h="2591988">
                <a:moveTo>
                  <a:pt x="0" y="0"/>
                </a:moveTo>
                <a:lnTo>
                  <a:pt x="5183977" y="0"/>
                </a:lnTo>
                <a:lnTo>
                  <a:pt x="5183977" y="2591988"/>
                </a:lnTo>
                <a:lnTo>
                  <a:pt x="0" y="2591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622476" y="1900625"/>
            <a:ext cx="739955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환경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9046288"/>
            <a:chOff x="0" y="0"/>
            <a:chExt cx="7599513" cy="423566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4235665"/>
            </a:xfrm>
            <a:custGeom>
              <a:avLst/>
              <a:gdLst/>
              <a:ahLst/>
              <a:cxnLst/>
              <a:rect l="l" t="t" r="r" b="b"/>
              <a:pathLst>
                <a:path w="7599513" h="4235665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4221832"/>
                  </a:lnTo>
                  <a:cubicBezTo>
                    <a:pt x="7599513" y="4229472"/>
                    <a:pt x="7593319" y="4235665"/>
                    <a:pt x="7585680" y="4235665"/>
                  </a:cubicBezTo>
                  <a:lnTo>
                    <a:pt x="13833" y="4235665"/>
                  </a:lnTo>
                  <a:cubicBezTo>
                    <a:pt x="6193" y="4235665"/>
                    <a:pt x="0" y="4229472"/>
                    <a:pt x="0" y="4221832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4254715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622476" y="3476802"/>
            <a:ext cx="10758905" cy="6099605"/>
          </a:xfrm>
          <a:custGeom>
            <a:avLst/>
            <a:gdLst/>
            <a:ahLst/>
            <a:cxnLst/>
            <a:rect l="l" t="t" r="r" b="b"/>
            <a:pathLst>
              <a:path w="10758905" h="6099605">
                <a:moveTo>
                  <a:pt x="0" y="0"/>
                </a:moveTo>
                <a:lnTo>
                  <a:pt x="10758906" y="0"/>
                </a:lnTo>
                <a:lnTo>
                  <a:pt x="10758906" y="6099605"/>
                </a:lnTo>
                <a:lnTo>
                  <a:pt x="0" y="609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16" b="-2916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622476" y="1900625"/>
            <a:ext cx="1270822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구조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2383449" y="4146095"/>
            <a:ext cx="3049491" cy="3362991"/>
          </a:xfrm>
          <a:custGeom>
            <a:avLst/>
            <a:gdLst/>
            <a:ahLst/>
            <a:cxnLst/>
            <a:rect l="l" t="t" r="r" b="b"/>
            <a:pathLst>
              <a:path w="3049491" h="3362991">
                <a:moveTo>
                  <a:pt x="0" y="0"/>
                </a:moveTo>
                <a:lnTo>
                  <a:pt x="3049491" y="0"/>
                </a:lnTo>
                <a:lnTo>
                  <a:pt x="3049491" y="3362991"/>
                </a:lnTo>
                <a:lnTo>
                  <a:pt x="0" y="3362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622476" y="1900625"/>
            <a:ext cx="739955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기술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22476" y="3530144"/>
            <a:ext cx="7587887" cy="4825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5"/>
              </a:lnSpc>
            </a:pPr>
            <a:r>
              <a:rPr lang="en-US" sz="2776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C 언어를 사용하여 기본적인 이미지 처리 기능을 구현하는 방법을 보여줍니다. </a:t>
            </a:r>
          </a:p>
          <a:p>
            <a:pPr algn="just">
              <a:lnSpc>
                <a:spcPts val="4331"/>
              </a:lnSpc>
            </a:pPr>
            <a:endParaRPr lang="en-US" sz="2776">
              <a:solidFill>
                <a:srgbClr val="40352D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just">
              <a:lnSpc>
                <a:spcPts val="4331"/>
              </a:lnSpc>
            </a:pPr>
            <a:r>
              <a:rPr lang="en-US" sz="2776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주요한 기능들은 이미지의 밝기 조절, 확대/축소, 회전, 대칭 변환, 히스토그램 처리, 엠보싱, 블러링, 샤프닝, 에지 검출 등입니다. </a:t>
            </a:r>
          </a:p>
          <a:p>
            <a:pPr algn="just">
              <a:lnSpc>
                <a:spcPts val="4331"/>
              </a:lnSpc>
            </a:pPr>
            <a:endParaRPr lang="en-US" sz="2776">
              <a:solidFill>
                <a:srgbClr val="40352D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just">
              <a:lnSpc>
                <a:spcPts val="4331"/>
              </a:lnSpc>
            </a:pPr>
            <a:r>
              <a:rPr lang="en-US" sz="2776">
                <a:solidFill>
                  <a:srgbClr val="40352D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각각의 기능은 간단한 수학적 연산을 통해 구현되며, 모든 기능이 BMP 파일 형식을 기반으로 작동합니다.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622476" y="3488775"/>
            <a:ext cx="4092403" cy="3955989"/>
          </a:xfrm>
          <a:custGeom>
            <a:avLst/>
            <a:gdLst/>
            <a:ahLst/>
            <a:cxnLst/>
            <a:rect l="l" t="t" r="r" b="b"/>
            <a:pathLst>
              <a:path w="4092403" h="3955989">
                <a:moveTo>
                  <a:pt x="0" y="0"/>
                </a:moveTo>
                <a:lnTo>
                  <a:pt x="4092403" y="0"/>
                </a:lnTo>
                <a:lnTo>
                  <a:pt x="4092403" y="3955989"/>
                </a:lnTo>
                <a:lnTo>
                  <a:pt x="0" y="3955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191204" y="3476232"/>
            <a:ext cx="3989740" cy="3968533"/>
          </a:xfrm>
          <a:custGeom>
            <a:avLst/>
            <a:gdLst/>
            <a:ahLst/>
            <a:cxnLst/>
            <a:rect l="l" t="t" r="r" b="b"/>
            <a:pathLst>
              <a:path w="3989740" h="3968533">
                <a:moveTo>
                  <a:pt x="0" y="0"/>
                </a:moveTo>
                <a:lnTo>
                  <a:pt x="3989741" y="0"/>
                </a:lnTo>
                <a:lnTo>
                  <a:pt x="3989741" y="3968532"/>
                </a:lnTo>
                <a:lnTo>
                  <a:pt x="0" y="3968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657269" y="3490578"/>
            <a:ext cx="3965296" cy="3939841"/>
          </a:xfrm>
          <a:custGeom>
            <a:avLst/>
            <a:gdLst/>
            <a:ahLst/>
            <a:cxnLst/>
            <a:rect l="l" t="t" r="r" b="b"/>
            <a:pathLst>
              <a:path w="3965296" h="3939841">
                <a:moveTo>
                  <a:pt x="0" y="0"/>
                </a:moveTo>
                <a:lnTo>
                  <a:pt x="3965296" y="0"/>
                </a:lnTo>
                <a:lnTo>
                  <a:pt x="3965296" y="3939841"/>
                </a:lnTo>
                <a:lnTo>
                  <a:pt x="0" y="393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622476" y="1900625"/>
            <a:ext cx="739955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22476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사진 열기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39873" y="7349514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밝기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593716" y="7335169"/>
            <a:ext cx="4092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352D"/>
                </a:solidFill>
                <a:latin typeface="윤고딕"/>
                <a:ea typeface="윤고딕"/>
                <a:cs typeface="윤고딕"/>
                <a:sym typeface="윤고딕"/>
              </a:rPr>
              <a:t>반전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622476" y="3591272"/>
            <a:ext cx="7020530" cy="4945328"/>
          </a:xfrm>
          <a:custGeom>
            <a:avLst/>
            <a:gdLst/>
            <a:ahLst/>
            <a:cxnLst/>
            <a:rect l="l" t="t" r="r" b="b"/>
            <a:pathLst>
              <a:path w="7020530" h="4945328">
                <a:moveTo>
                  <a:pt x="0" y="0"/>
                </a:moveTo>
                <a:lnTo>
                  <a:pt x="7020531" y="0"/>
                </a:lnTo>
                <a:lnTo>
                  <a:pt x="7020531" y="4945328"/>
                </a:lnTo>
                <a:lnTo>
                  <a:pt x="0" y="494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43" r="-11403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397625" y="3591272"/>
            <a:ext cx="5403820" cy="4945328"/>
          </a:xfrm>
          <a:custGeom>
            <a:avLst/>
            <a:gdLst/>
            <a:ahLst/>
            <a:cxnLst/>
            <a:rect l="l" t="t" r="r" b="b"/>
            <a:pathLst>
              <a:path w="5403820" h="4945328">
                <a:moveTo>
                  <a:pt x="0" y="0"/>
                </a:moveTo>
                <a:lnTo>
                  <a:pt x="5403820" y="0"/>
                </a:lnTo>
                <a:lnTo>
                  <a:pt x="5403820" y="4945328"/>
                </a:lnTo>
                <a:lnTo>
                  <a:pt x="0" y="494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" r="-2205" b="-2893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622476" y="1900625"/>
            <a:ext cx="1126278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원본 사진, 저장 코드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622476" y="1435607"/>
            <a:ext cx="739955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반전 코드</a:t>
            </a:r>
          </a:p>
        </p:txBody>
      </p:sp>
      <p:sp>
        <p:nvSpPr>
          <p:cNvPr id="31" name="Freeform 31"/>
          <p:cNvSpPr/>
          <p:nvPr/>
        </p:nvSpPr>
        <p:spPr>
          <a:xfrm>
            <a:off x="2622476" y="2989554"/>
            <a:ext cx="10130130" cy="5773507"/>
          </a:xfrm>
          <a:custGeom>
            <a:avLst/>
            <a:gdLst/>
            <a:ahLst/>
            <a:cxnLst/>
            <a:rect l="l" t="t" r="r" b="b"/>
            <a:pathLst>
              <a:path w="10130130" h="5773507">
                <a:moveTo>
                  <a:pt x="0" y="0"/>
                </a:moveTo>
                <a:lnTo>
                  <a:pt x="10130131" y="0"/>
                </a:lnTo>
                <a:lnTo>
                  <a:pt x="10130131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239</Words>
  <Application>Microsoft Office PowerPoint</Application>
  <PresentationFormat>사용자 지정</PresentationFormat>
  <Paragraphs>65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윤고딕 Bold</vt:lpstr>
      <vt:lpstr>Calibri</vt:lpstr>
      <vt:lpstr>Arial</vt:lpstr>
      <vt:lpstr>윤고딕 Light</vt:lpstr>
      <vt:lpstr>윤고딕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민트색 크림색 그룹 프로젝트 프레젠테이션</dc:title>
  <cp:lastModifiedBy>기표 한</cp:lastModifiedBy>
  <cp:revision>2</cp:revision>
  <dcterms:created xsi:type="dcterms:W3CDTF">2006-08-16T00:00:00Z</dcterms:created>
  <dcterms:modified xsi:type="dcterms:W3CDTF">2024-07-24T07:37:10Z</dcterms:modified>
  <dc:identifier>DAGL0nuA1M0</dc:identifier>
</cp:coreProperties>
</file>